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84" r:id="rId5"/>
    <p:sldId id="298" r:id="rId6"/>
    <p:sldId id="292" r:id="rId7"/>
    <p:sldId id="294" r:id="rId8"/>
    <p:sldId id="297" r:id="rId9"/>
    <p:sldId id="285" r:id="rId10"/>
    <p:sldId id="291" r:id="rId11"/>
    <p:sldId id="270" r:id="rId12"/>
    <p:sldId id="299" r:id="rId13"/>
    <p:sldId id="293" r:id="rId14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98A014-95C3-47DF-9A09-584A2B5781F7}" v="721" dt="2020-09-10T12:17:38.8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0688" autoAdjust="0"/>
  </p:normalViewPr>
  <p:slideViewPr>
    <p:cSldViewPr snapToGrid="0">
      <p:cViewPr varScale="1">
        <p:scale>
          <a:sx n="57" d="100"/>
          <a:sy n="57" d="100"/>
        </p:scale>
        <p:origin x="944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3" d="100"/>
          <a:sy n="93" d="100"/>
        </p:scale>
        <p:origin x="362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2020-09-11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2020-09-11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1234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688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/>
              <a:t>Starkt laddat Politiskt laddat. </a:t>
            </a:r>
          </a:p>
          <a:p>
            <a:r>
              <a:rPr lang="sv-SE" sz="1200" dirty="0"/>
              <a:t>Vår historia har alltid används, brukats och missbrukats. (ex </a:t>
            </a:r>
            <a:r>
              <a:rPr lang="sv-SE" sz="1200" dirty="0" err="1"/>
              <a:t>Palmyra</a:t>
            </a:r>
            <a:r>
              <a:rPr lang="sv-SE" sz="1200" dirty="0"/>
              <a:t>, nationalism) exkluderande  eller inkluderande, både bekräftande </a:t>
            </a:r>
            <a:r>
              <a:rPr lang="sv-SE" sz="1200" dirty="0" err="1"/>
              <a:t>ochdömande</a:t>
            </a:r>
            <a:r>
              <a:rPr lang="sv-SE" sz="1200" dirty="0"/>
              <a:t> – </a:t>
            </a:r>
          </a:p>
          <a:p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Mod –icke reduceras till välgörenhet – livsviktiga värden</a:t>
            </a:r>
          </a:p>
          <a:p>
            <a:endParaRPr lang="sv-SE" sz="1200" dirty="0"/>
          </a:p>
          <a:p>
            <a:r>
              <a:rPr lang="sv-SE" sz="1200" dirty="0"/>
              <a:t>”Mjuka värden”</a:t>
            </a:r>
          </a:p>
          <a:p>
            <a:r>
              <a:rPr lang="sv-SE" sz="1200" dirty="0"/>
              <a:t>Underprioriterat, styvmoderligt behandlat, ses som hinder istället för möjligheter. </a:t>
            </a:r>
          </a:p>
          <a:p>
            <a:r>
              <a:rPr lang="sv-SE" sz="1200" dirty="0"/>
              <a:t>Passar inte in i marknadsekonomi och privata byggintressen. </a:t>
            </a:r>
          </a:p>
          <a:p>
            <a:endParaRPr lang="sv-SE" sz="1200" dirty="0"/>
          </a:p>
          <a:p>
            <a:pPr lvl="0"/>
            <a:r>
              <a:rPr lang="sv-SE" sz="1200" dirty="0"/>
              <a:t>Bakgrund till mitt </a:t>
            </a:r>
            <a:r>
              <a:rPr lang="sv-SE" sz="1200"/>
              <a:t>arbete </a:t>
            </a:r>
          </a:p>
          <a:p>
            <a:pPr lvl="0"/>
            <a:r>
              <a:rPr lang="sv-SE" sz="1200"/>
              <a:t>Mina </a:t>
            </a:r>
            <a:r>
              <a:rPr lang="sv-SE" sz="1200" dirty="0"/>
              <a:t>erfarenheter från Stockholm</a:t>
            </a:r>
          </a:p>
          <a:p>
            <a:pPr lvl="0"/>
            <a:endParaRPr lang="sv-SE" sz="1200" dirty="0"/>
          </a:p>
          <a:p>
            <a:pPr lvl="0"/>
            <a:r>
              <a:rPr lang="sv-SE" sz="1200" dirty="0"/>
              <a:t>Kulturvärden tas ej på allvar, sköts av föreningslivet. </a:t>
            </a:r>
          </a:p>
          <a:p>
            <a:endParaRPr lang="sv-SE" sz="1200" dirty="0"/>
          </a:p>
          <a:p>
            <a:endParaRPr lang="sv-SE" sz="12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333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v-SE" sz="1200" dirty="0"/>
          </a:p>
          <a:p>
            <a:pPr lvl="0"/>
            <a:r>
              <a:rPr lang="sv-SE" sz="1200" dirty="0"/>
              <a:t>Bidra med samtal, medborgardialog och kunskap</a:t>
            </a:r>
          </a:p>
          <a:p>
            <a:pPr lvl="0"/>
            <a:endParaRPr lang="sv-SE" sz="1200" dirty="0"/>
          </a:p>
          <a:p>
            <a:pPr lvl="0"/>
            <a:endParaRPr lang="sv-SE" sz="1200" dirty="0"/>
          </a:p>
          <a:p>
            <a:pPr lvl="0"/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026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Identitetsskapande, kulturskapande. Kulturturism.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Lära om sig själv och framtiden.  Vi söker alla kunskap </a:t>
            </a:r>
            <a:r>
              <a:rPr lang="sv-SE" sz="1200" dirty="0" err="1"/>
              <a:t>omd</a:t>
            </a:r>
            <a:r>
              <a:rPr lang="sv-SE" sz="1200" dirty="0"/>
              <a:t> et förflutna i någon form under livet.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Ekonomiska mervärden (Ex stenstan, Norrköping, småföretagande. Inkluderande</a:t>
            </a:r>
          </a:p>
          <a:p>
            <a:r>
              <a:rPr lang="sv-SE" dirty="0"/>
              <a:t>Attraktiva besöksmål = ökade arbetstillfällen inom turism och hantverk. Turismkonsumtionen 15 miljarder 2015</a:t>
            </a:r>
          </a:p>
          <a:p>
            <a:r>
              <a:rPr lang="sv-SE" dirty="0"/>
              <a:t>250 miljoner frän RAÄ 1579 AB 6400 </a:t>
            </a:r>
            <a:r>
              <a:rPr lang="sv-SE" dirty="0" err="1"/>
              <a:t>pers</a:t>
            </a:r>
            <a:r>
              <a:rPr lang="sv-SE" dirty="0"/>
              <a:t> anställda, förädlingsvärde 3 milj.</a:t>
            </a:r>
          </a:p>
          <a:p>
            <a:r>
              <a:rPr lang="sv-SE" dirty="0"/>
              <a:t>Ökade fastighetspriser , studie i Halland visade att </a:t>
            </a:r>
            <a:r>
              <a:rPr lang="sv-SE" dirty="0" err="1"/>
              <a:t>kulturhistorsikt</a:t>
            </a:r>
            <a:r>
              <a:rPr lang="sv-SE" dirty="0"/>
              <a:t> värdefull bebyggelse erhöll högre slutpris vid försäljning.</a:t>
            </a:r>
          </a:p>
          <a:p>
            <a:endParaRPr lang="sv-SE" dirty="0"/>
          </a:p>
          <a:p>
            <a:r>
              <a:rPr lang="sv-SE" dirty="0"/>
              <a:t>Natur och kultur hör ihop. </a:t>
            </a:r>
          </a:p>
          <a:p>
            <a:r>
              <a:rPr lang="sv-SE" dirty="0"/>
              <a:t>Kulturmiljöerna bidrar till biologiska mångfald  7% av landets yta  är äng idag , . (ex minskning av ryggradsdjur på 68%)</a:t>
            </a:r>
          </a:p>
          <a:p>
            <a:r>
              <a:rPr lang="sv-SE" dirty="0"/>
              <a:t>Cirkulär ekonomi och livscykel. Giftfria material, beprövade hållbara metoder.</a:t>
            </a:r>
          </a:p>
          <a:p>
            <a:r>
              <a:rPr lang="sv-SE" dirty="0"/>
              <a:t>Renovering – nybygge.  Lika i energianvändning, men restaureringen var </a:t>
            </a:r>
            <a:r>
              <a:rPr lang="sv-SE" dirty="0" err="1"/>
              <a:t>materialanvändingen</a:t>
            </a:r>
            <a:r>
              <a:rPr lang="sv-SE" dirty="0"/>
              <a:t> halverad. </a:t>
            </a:r>
          </a:p>
          <a:p>
            <a:endParaRPr lang="sv-SE" dirty="0"/>
          </a:p>
          <a:p>
            <a:r>
              <a:rPr lang="sv-SE" dirty="0"/>
              <a:t>Av landets 7,6 </a:t>
            </a:r>
            <a:r>
              <a:rPr lang="sv-SE" dirty="0" err="1"/>
              <a:t>milj</a:t>
            </a:r>
            <a:r>
              <a:rPr lang="sv-SE" dirty="0"/>
              <a:t> byggnader är mindre än 600.000 </a:t>
            </a:r>
            <a:r>
              <a:rPr lang="sv-SE" dirty="0" err="1"/>
              <a:t>st</a:t>
            </a:r>
            <a:r>
              <a:rPr lang="sv-SE" dirty="0"/>
              <a:t> äldre än 1930…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580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100" dirty="0"/>
              <a:t>Representation , demokrati och mångfald. 	Urval och inkludering 	Bekräftar allas lika värde.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100" dirty="0"/>
              <a:t>Ex Långban och   </a:t>
            </a:r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Medhanie Alemayo ”Landskapet för asylsökande” det är typ integrations projekt med medel från Länsstyrelsen Västernorrland.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Internationella klubben </a:t>
            </a:r>
            <a:r>
              <a:rPr lang="sv-SE" sz="11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 i 12 </a:t>
            </a:r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äger projektet men </a:t>
            </a:r>
            <a:r>
              <a:rPr lang="sv-SE" sz="11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Västernorrlands museum </a:t>
            </a:r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och </a:t>
            </a:r>
            <a:r>
              <a:rPr lang="sv-SE" sz="11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Ängekyrkan i Härnösand </a:t>
            </a:r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finns som samarbetspartner. 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sz="1100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Öppna möjligheter för diskussion, man diskuterar till exempel om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likheter i föremål, traditioner, värderingar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-Nya perspektiv och tolkning </a:t>
            </a:r>
            <a:r>
              <a:rPr lang="sv-SE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främja möjligheter för utbyte av erfarenheter, 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Ömsesidig kulturförståelse </a:t>
            </a:r>
            <a:r>
              <a:rPr lang="sv-SE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 hittar gemenskap 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 kan uppskatta mångfalden efter att man har sett nya saker eller skillnader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-SE" sz="11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Nöje och rekreation är också en del som har stor betydelse för arbete med integration och dem finns i kulturmiljöer.  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044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2250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97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 samverkansprojekt, varsamhet och utveckling- konst och kulturarv.</a:t>
            </a:r>
          </a:p>
          <a:p>
            <a:pPr hangingPunct="0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Historik Källaren uppförden 1883 för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Grönsborgs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bryggeriers räkning. Grundmur är</a:t>
            </a:r>
            <a:r>
              <a:rPr lang="sv-S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skyddad med q. 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Källaren har mycket tjocka och gedigna grundmuren. Vi Ritningar från 1912 visar bygget av en ölkällare till Grönborgs bryggerier. Förändringar skedde 1938 för Strömbergs färgs räkning, samt på 1950-talet då en av våningarna revs. Byggnaden fick då dagens utseende. </a:t>
            </a:r>
          </a:p>
          <a:p>
            <a:pPr hangingPunct="0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Under 2017 påbörjades ett samarbete mellan statens konstråd och SKIFU i syfte att genomföra ett konstprojekt.  Q- plan, en riva.</a:t>
            </a:r>
            <a:endParaRPr lang="sv-SE" sz="1200" dirty="0"/>
          </a:p>
          <a:p>
            <a:pPr algn="just"/>
            <a:endParaRPr lang="sv-SE" sz="1200" b="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sv-SE" sz="1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Mitt konstnärliga arbete utgår från platser som fångat mitt intresse, naturhistoriska händelser, vetenskapliga hypoteser och/eller med känslomässig laddning. Jag arbetar med gestaltningsuppdrag där platsen blir utgångspunkt och materialet följer processen. Arbetsprocessen inkluderar ofta vatten i någon form, fysiskt, mentalt, flyktigt, fast, flytande. I mina storskaliga teckningsinstallationer får kol på papper reagera med vatten likt vid en fotografisk framkallningsprocess under olika förutsättningar och på olika platser. I mina gestaltningsverk inkluderar jag pågående arbetsprocesser och materialundersökningar som vävs samman med platsen, dess struktur, och historia. Jag arbetar med kontraster där känslan i materialet kan skifta mellan hårt och mjukt uttryck, fast/flytande, ljus/mörker, en lek mellan nivåer och lager, ofta med geometriska och interaktiva inslag.</a:t>
            </a:r>
            <a:endParaRPr lang="sv-SE" sz="1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sv-SE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Catrin Andersson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AF6D4-94E9-4F0B-AE2F-FC45577B217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9242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24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d med svart log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5A6EA06D-C657-465B-A00F-3162C5215F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358" y="955151"/>
            <a:ext cx="7308000" cy="4668597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CF0D2408-12D5-491B-84C5-3F4806D048B4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in bakgrundsbild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–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617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ro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971549" y="1245996"/>
            <a:ext cx="10239375" cy="4351529"/>
          </a:xfrm>
        </p:spPr>
        <p:txBody>
          <a:bodyPr anchor="ctr" anchorCtr="0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9576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971549" y="1245996"/>
            <a:ext cx="10239375" cy="4351529"/>
          </a:xfrm>
        </p:spPr>
        <p:txBody>
          <a:bodyPr anchor="ctr" anchorCtr="0"/>
          <a:lstStyle>
            <a:lvl1pPr algn="ctr">
              <a:defRPr sz="5400"/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21777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971549" y="1245996"/>
            <a:ext cx="10239375" cy="4351529"/>
          </a:xfrm>
        </p:spPr>
        <p:txBody>
          <a:bodyPr anchor="ctr" anchorCtr="0"/>
          <a:lstStyle>
            <a:lvl1pPr algn="ctr">
              <a:defRPr sz="80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55AD830-C739-4818-A39A-A22F30524524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in bakgrundsbild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–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211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E33B045-6BCC-4B0B-BA88-FD4047CD78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sv-SE" dirty="0"/>
              <a:t> Klicka på ikonen för att infoga bild</a:t>
            </a:r>
          </a:p>
        </p:txBody>
      </p:sp>
    </p:spTree>
    <p:extLst>
      <p:ext uri="{BB962C8B-B14F-4D97-AF65-F5344CB8AC3E}">
        <p14:creationId xmlns:p14="http://schemas.microsoft.com/office/powerpoint/2010/main" val="1002558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81055" y="529599"/>
            <a:ext cx="10231200" cy="84041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2784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300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d med vit log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ruta 20">
            <a:extLst>
              <a:ext uri="{FF2B5EF4-FFF2-40B4-BE49-F238E27FC236}">
                <a16:creationId xmlns:a16="http://schemas.microsoft.com/office/drawing/2014/main" id="{CF0D2408-12D5-491B-84C5-3F4806D048B4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lägga in bakgrundsbild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–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2AC6A1-933E-40EF-A86D-495F1524C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358" y="955374"/>
            <a:ext cx="7308000" cy="46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le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981054" y="929648"/>
            <a:ext cx="8985600" cy="1202365"/>
          </a:xfrm>
        </p:spPr>
        <p:txBody>
          <a:bodyPr anchor="t" anchorCtr="0"/>
          <a:lstStyle>
            <a:lvl1pPr>
              <a:defRPr sz="44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71550" y="2349667"/>
            <a:ext cx="8986365" cy="171196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732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981055" y="529599"/>
            <a:ext cx="10231200" cy="840415"/>
          </a:xfrm>
        </p:spPr>
        <p:txBody>
          <a:bodyPr anchor="b" anchorCtr="0"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55" y="1543050"/>
            <a:ext cx="10231200" cy="40438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981055" y="529599"/>
            <a:ext cx="10231200" cy="840415"/>
          </a:xfrm>
        </p:spPr>
        <p:txBody>
          <a:bodyPr anchor="b" anchorCtr="0"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543050"/>
            <a:ext cx="5029200" cy="4042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391E7B50-F211-4773-9434-6D90567706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4900" y="1543050"/>
            <a:ext cx="5029200" cy="4042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776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71549" y="1543050"/>
            <a:ext cx="5029200" cy="696911"/>
          </a:xfrm>
        </p:spPr>
        <p:txBody>
          <a:bodyPr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971549" y="2339339"/>
            <a:ext cx="5029200" cy="325818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84900" y="1543050"/>
            <a:ext cx="5029200" cy="696911"/>
          </a:xfrm>
        </p:spPr>
        <p:txBody>
          <a:bodyPr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84900" y="2339339"/>
            <a:ext cx="5029200" cy="325818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>
          <a:xfrm>
            <a:off x="981055" y="529599"/>
            <a:ext cx="10231200" cy="84041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897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text och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81055" y="929648"/>
            <a:ext cx="5019695" cy="84041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E33B045-6BCC-4B0B-BA88-FD4047CD78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4900" y="967748"/>
            <a:ext cx="5029200" cy="462977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sv-SE" dirty="0"/>
              <a:t> Klicka på ikonen för att infoga bild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372875BF-9A08-4837-9B9C-1286A7F973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49" y="1876425"/>
            <a:ext cx="5029200" cy="3721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7383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text och bild ner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981054" y="529599"/>
            <a:ext cx="10231200" cy="84041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E33B045-6BCC-4B0B-BA88-FD4047CD78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1550" y="2724150"/>
            <a:ext cx="10239375" cy="28733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sv-SE" dirty="0"/>
              <a:t> Klicka på ikonen för att infoga bild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10201D0-EB2A-4AA7-AA23-D906309AA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48" y="1543050"/>
            <a:ext cx="10229871" cy="9810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276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bl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971549" y="1245996"/>
            <a:ext cx="10239375" cy="4351529"/>
          </a:xfrm>
        </p:spPr>
        <p:txBody>
          <a:bodyPr anchor="ctr" anchorCtr="0"/>
          <a:lstStyle>
            <a:lvl1pPr algn="ctr">
              <a:defRPr sz="5400"/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3479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981055" y="529599"/>
            <a:ext cx="10231200" cy="84041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81055" y="1543050"/>
            <a:ext cx="10231200" cy="4043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0281556" y="5924533"/>
            <a:ext cx="643619" cy="23952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50">
                <a:solidFill>
                  <a:schemeClr val="tx1"/>
                </a:solidFill>
              </a:defRPr>
            </a:lvl1pPr>
          </a:lstStyle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272162" y="5924533"/>
            <a:ext cx="4995977" cy="23952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50">
                <a:solidFill>
                  <a:schemeClr val="tx1"/>
                </a:solidFill>
              </a:defRPr>
            </a:lvl1pPr>
          </a:lstStyle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0950575" y="5924533"/>
            <a:ext cx="276678" cy="23952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50" b="1">
                <a:solidFill>
                  <a:schemeClr val="tx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5031E28-57FB-4E94-8213-97A636CC909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71550" y="5924533"/>
            <a:ext cx="2646000" cy="2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5" r:id="rId2"/>
    <p:sldLayoutId id="2147483651" r:id="rId3"/>
    <p:sldLayoutId id="2147483650" r:id="rId4"/>
    <p:sldLayoutId id="2147483652" r:id="rId5"/>
    <p:sldLayoutId id="2147483653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49" r:id="rId12"/>
    <p:sldLayoutId id="2147483664" r:id="rId13"/>
    <p:sldLayoutId id="2147483654" r:id="rId14"/>
    <p:sldLayoutId id="214748365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60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91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21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80" userDrawn="1">
          <p15:clr>
            <a:srgbClr val="F26B43"/>
          </p15:clr>
        </p15:guide>
        <p15:guide id="3" pos="612" userDrawn="1">
          <p15:clr>
            <a:srgbClr val="F26B43"/>
          </p15:clr>
        </p15:guide>
        <p15:guide id="4" pos="7062" userDrawn="1">
          <p15:clr>
            <a:srgbClr val="F26B43"/>
          </p15:clr>
        </p15:guide>
        <p15:guide id="7" orient="horz" pos="3526" userDrawn="1">
          <p15:clr>
            <a:srgbClr val="F26B43"/>
          </p15:clr>
        </p15:guide>
        <p15:guide id="8" orient="horz" pos="1013" userDrawn="1">
          <p15:clr>
            <a:srgbClr val="F26B43"/>
          </p15:clr>
        </p15:guide>
        <p15:guide id="9" orient="horz" pos="807" userDrawn="1">
          <p15:clr>
            <a:srgbClr val="F26B43"/>
          </p15:clr>
        </p15:guide>
        <p15:guide id="10" orient="horz" pos="3867" userDrawn="1">
          <p15:clr>
            <a:srgbClr val="F26B43"/>
          </p15:clr>
        </p15:guide>
        <p15:guide id="11" pos="3894" userDrawn="1">
          <p15:clr>
            <a:srgbClr val="F26B43"/>
          </p15:clr>
        </p15:guide>
        <p15:guide id="1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21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AD0661-6F05-4593-AC85-72438FB0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Kontaktuppgifter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0C0AA88-405C-4E5A-AD78-EB39DB70F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EDE330A-E9FE-4332-81EE-C5C048FB2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10</a:t>
            </a:fld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137C419-3BAB-4397-9CD9-43CADE09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13563"/>
            <a:ext cx="5029200" cy="4042800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Är ni intresserad av att ta del av detta så kontakta mig, Johanna Ulfsdotter och boka in en tid.  Rådgivningsträffarna formas utifrån era behov.</a:t>
            </a:r>
          </a:p>
          <a:p>
            <a:pPr marL="0" indent="0">
              <a:buNone/>
            </a:pPr>
            <a:r>
              <a:rPr lang="sv-SE" dirty="0"/>
              <a:t>Rådgivning kan ske via teams eller </a:t>
            </a:r>
            <a:r>
              <a:rPr lang="sv-SE" dirty="0" err="1"/>
              <a:t>scype</a:t>
            </a:r>
            <a:r>
              <a:rPr lang="sv-SE" dirty="0"/>
              <a:t> eller på plats beroende på hur stor gruppen är. Utomhus med platsbesök i </a:t>
            </a:r>
            <a:r>
              <a:rPr lang="sv-SE"/>
              <a:t>olika områden går också bra.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Workshops erbjuds från och med i höst.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v-SE" altLang="sv-SE" b="1" dirty="0" bmk="_MailAutoSig">
              <a:solidFill>
                <a:srgbClr val="00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v-SE" altLang="sv-SE" b="1" dirty="0" bmk="_MailAutoSig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Johanna Ulfsdotter</a:t>
            </a:r>
            <a:endParaRPr lang="sv-SE" altLang="sv-SE" sz="1100" dirty="0" bmk="_MailAutoSig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v-SE" altLang="sv-SE" dirty="0" bmk="_MailAutoSig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Bebyggelseantikvarie/kulturmilj</a:t>
            </a:r>
            <a:r>
              <a:rPr lang="sv-SE" altLang="sv-SE" dirty="0" bmk="_MailAutoSig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sv-SE" altLang="sv-SE" dirty="0" bmk="_MailAutoSig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utvecklare </a:t>
            </a:r>
            <a:endParaRPr lang="sv-SE" altLang="sv-SE" sz="1100" dirty="0" bmk="_MailAutoSig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v-SE" altLang="sv-SE" dirty="0" bmk="_MailAutoSig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Mobil: 0730315802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v-SE" altLang="sv-SE" sz="1100" dirty="0" bmk="_MailAutoSig">
              <a:solidFill>
                <a:srgbClr val="00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v-SE" altLang="sv-SE" sz="1100" dirty="0" bmk="_MailAutoSig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altLang="sv-SE" sz="800" dirty="0" bmk="_MailAutoSig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v-SE" altLang="sv-SE" sz="1100" dirty="0" bmk="_MailAutoSig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Box 34, 871 21 H</a:t>
            </a:r>
            <a:r>
              <a:rPr lang="sv-SE" altLang="sv-SE" sz="1100" dirty="0" bmk="_MailAutoSig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sv-SE" altLang="sv-SE" sz="1100" dirty="0" bmk="_MailAutoSig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rn</a:t>
            </a:r>
            <a:r>
              <a:rPr lang="sv-SE" altLang="sv-SE" sz="1100" dirty="0" bmk="_MailAutoSig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sv-SE" altLang="sv-SE" sz="1100" dirty="0" bmk="_MailAutoSig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sand</a:t>
            </a:r>
            <a:endParaRPr lang="sv-SE" altLang="sv-SE" sz="800" dirty="0" bmk="_MailAutoSig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v-SE" altLang="sv-SE" sz="1100" dirty="0" bmk="_MailAutoSig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Telefon: 0611-886 00</a:t>
            </a:r>
            <a:endParaRPr lang="sv-SE" altLang="sv-SE" sz="800" dirty="0" bmk="_MailAutoSig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v-SE" altLang="sv-SE" sz="1100" dirty="0" bmk="_MailAutoSig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Mail:</a:t>
            </a:r>
            <a:r>
              <a:rPr lang="sv-SE" altLang="sv-SE" sz="1100" dirty="0" bmk="_MailAutoSig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v-SE" altLang="sv-SE" sz="1100" dirty="0" bmk="_MailAutoSig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johanna.ulfsdotter@vnmuseum.se</a:t>
            </a:r>
            <a:endParaRPr lang="sv-SE" altLang="sv-SE" sz="800" dirty="0" bmk="_MailAutoSig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v-SE" altLang="sv-SE" sz="1100" dirty="0" bmk="_MailAutoSig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A0033E5-EE00-41D8-BA17-5E6C172D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0704"/>
            <a:ext cx="21672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100" b="0" i="0" u="none" strike="noStrike" cap="none" normalizeH="0" baseline="0" dirty="0" bmk="_MailAutoSig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Bildobjekt 1" descr="/Users/robax/Library/Containers/com.microsoft.Outlook/Data/Library/Caches/Signatures/signature_1907058936">
            <a:extLst>
              <a:ext uri="{FF2B5EF4-FFF2-40B4-BE49-F238E27FC236}">
                <a16:creationId xmlns:a16="http://schemas.microsoft.com/office/drawing/2014/main" id="{2A225B57-03ED-40CF-A84B-F0B104557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79" y="687389"/>
            <a:ext cx="213360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objekt 12" descr="En bild som visar person, kvinna, mörk, svart&#10;&#10;Automatiskt genererad beskrivning">
            <a:extLst>
              <a:ext uri="{FF2B5EF4-FFF2-40B4-BE49-F238E27FC236}">
                <a16:creationId xmlns:a16="http://schemas.microsoft.com/office/drawing/2014/main" id="{EE43215C-B55C-4D79-834A-A9A45C209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558" y="1613563"/>
            <a:ext cx="3328042" cy="3328042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47E0741-18B0-407A-BC35-A09CE524F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5137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0D489E-AEE9-47C6-880B-30C47A3C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50" y="784159"/>
            <a:ext cx="10231200" cy="840415"/>
          </a:xfrm>
        </p:spPr>
        <p:txBody>
          <a:bodyPr/>
          <a:lstStyle/>
          <a:p>
            <a:r>
              <a:rPr lang="sv-SE" b="1" dirty="0"/>
              <a:t>Nationella kulturmiljömål</a:t>
            </a:r>
            <a:br>
              <a:rPr lang="sv-SE" sz="3200" b="1" i="0" u="none" strike="noStrike" baseline="0" dirty="0">
                <a:latin typeface="Myriad Pro"/>
              </a:rPr>
            </a:b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7A5DF01-D9B8-49E0-99B7-32EACC670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81556" y="5924533"/>
            <a:ext cx="852111" cy="433934"/>
          </a:xfrm>
        </p:spPr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8909224-C47F-4D93-B1CB-7F18EA5B2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43112" y="6130941"/>
            <a:ext cx="4995977" cy="239529"/>
          </a:xfrm>
        </p:spPr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79BE787-6EB7-41D9-8F01-DDCD0942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2</a:t>
            </a:fld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EADD9AE-35AF-465C-B673-49E560E9F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800" b="0" i="0" u="none" strike="noStrike" baseline="0" dirty="0"/>
              <a:t>Ett hållbart samhälle med en mångfald av kulturmiljöer som bevaras, används och utvecklas, </a:t>
            </a:r>
          </a:p>
          <a:p>
            <a:r>
              <a:rPr lang="sv-SE" sz="1800" b="0" i="0" u="none" strike="noStrike" baseline="0" dirty="0"/>
              <a:t>Människors delaktighet i kultur miljöarbetet och möjlighet att förstå och ta ansvar för kultur miljön, </a:t>
            </a:r>
          </a:p>
          <a:p>
            <a:r>
              <a:rPr lang="sv-SE" sz="1800" b="0" i="0" u="none" strike="noStrike" baseline="0" dirty="0"/>
              <a:t>Ett inkluderande samhälle med kulturmiljön som gemensam källa till kunskap, bildning och upplevelser, samt </a:t>
            </a:r>
          </a:p>
          <a:p>
            <a:r>
              <a:rPr lang="sv-SE" sz="1800" b="0" i="0" u="none" strike="noStrike" baseline="0" dirty="0"/>
              <a:t>En helhetssyn på förvaltning av landskapet som innebär att kulturmiljön tas tillvara i sam </a:t>
            </a:r>
          </a:p>
          <a:p>
            <a:endParaRPr lang="sv-SE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6A984873-20EC-4E5A-A9A0-60D6FFB2A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365" y="784159"/>
            <a:ext cx="4225812" cy="523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48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E78B17-0256-4FA0-A337-AF3E00A2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676814"/>
            <a:ext cx="10231200" cy="840415"/>
          </a:xfrm>
        </p:spPr>
        <p:txBody>
          <a:bodyPr/>
          <a:lstStyle/>
          <a:p>
            <a:r>
              <a:rPr lang="sv-SE" dirty="0"/>
              <a:t>Kulturmiljö som resurs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B7014F3-9A80-4ED5-BA41-DF10EB87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8AB83CF-41AA-401C-A53D-6393DCE8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3</a:t>
            </a:fld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41A8C49-00C3-46DC-BF84-AD533017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492250"/>
            <a:ext cx="6323330" cy="4309110"/>
          </a:xfrm>
        </p:spPr>
        <p:txBody>
          <a:bodyPr/>
          <a:lstStyle/>
          <a:p>
            <a:pPr marL="0" lvl="0" indent="0">
              <a:buNone/>
            </a:pPr>
            <a:endParaRPr lang="sv-SE" sz="1400" dirty="0"/>
          </a:p>
          <a:p>
            <a:pPr marL="0" lvl="0" indent="0">
              <a:buNone/>
            </a:pPr>
            <a:r>
              <a:rPr lang="sv-SE" sz="1600" dirty="0"/>
              <a:t>Västernorrlands museum </a:t>
            </a:r>
          </a:p>
          <a:p>
            <a:pPr lvl="0"/>
            <a:r>
              <a:rPr lang="sv-SE" sz="1600" dirty="0"/>
              <a:t>Forskning och kunskapsuppbyggnad </a:t>
            </a:r>
          </a:p>
          <a:p>
            <a:pPr lvl="0"/>
            <a:r>
              <a:rPr lang="sv-SE" sz="1600" dirty="0"/>
              <a:t>Tydliggöra hur kulturmiljöarbetet är en resurs för hållbar samhällsutveckling. </a:t>
            </a:r>
          </a:p>
          <a:p>
            <a:pPr lvl="0"/>
            <a:r>
              <a:rPr lang="sv-SE" sz="1600" dirty="0"/>
              <a:t>Bidra med antikvarisk expertis till kommunerna skapa kulturmiljönätverk.</a:t>
            </a:r>
          </a:p>
          <a:p>
            <a:pPr lvl="0"/>
            <a:r>
              <a:rPr lang="sv-SE" sz="1600" dirty="0"/>
              <a:t>Seminarier och utbildningstillfällen för politiker och tjänstemän. </a:t>
            </a:r>
          </a:p>
          <a:p>
            <a:r>
              <a:rPr lang="sv-SE" sz="1600" dirty="0" err="1"/>
              <a:t>Byggnadsvårdsaktivieteter</a:t>
            </a:r>
            <a:r>
              <a:rPr lang="sv-SE" sz="1600" dirty="0"/>
              <a:t> på Murbergets friluftsmuseum. </a:t>
            </a:r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  <a:p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B693CA17-2268-4CB9-9E2C-02F4F95A0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83" t="21037" r="33750" b="6518"/>
          <a:stretch/>
        </p:blipFill>
        <p:spPr>
          <a:xfrm>
            <a:off x="7372902" y="1517229"/>
            <a:ext cx="1743876" cy="243644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EA63676-C36A-4921-BB4A-AA1E164A2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28" t="17865" r="40304" b="31329"/>
          <a:stretch/>
        </p:blipFill>
        <p:spPr>
          <a:xfrm>
            <a:off x="8819620" y="1972314"/>
            <a:ext cx="2596925" cy="3698219"/>
          </a:xfrm>
          <a:prstGeom prst="rect">
            <a:avLst/>
          </a:prstGeom>
          <a:noFill/>
        </p:spPr>
      </p:pic>
      <p:pic>
        <p:nvPicPr>
          <p:cNvPr id="7" name="Bildobjekt 6" descr="En bild som visar inomhus, tak, person, bord&#10;&#10;Automatiskt genererad beskrivning">
            <a:extLst>
              <a:ext uri="{FF2B5EF4-FFF2-40B4-BE49-F238E27FC236}">
                <a16:creationId xmlns:a16="http://schemas.microsoft.com/office/drawing/2014/main" id="{90E93C09-71BB-4CC9-9BFF-93746D2746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01"/>
          <a:stretch/>
        </p:blipFill>
        <p:spPr>
          <a:xfrm>
            <a:off x="7281780" y="4493563"/>
            <a:ext cx="2437397" cy="1959339"/>
          </a:xfrm>
          <a:prstGeom prst="rect">
            <a:avLst/>
          </a:prstGeom>
          <a:noFill/>
        </p:spPr>
      </p:pic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06CD3BC-69BD-4CEF-A504-B928A88C4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85579" y="5924533"/>
            <a:ext cx="4995977" cy="239529"/>
          </a:xfrm>
        </p:spPr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364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tshållare för innehåll 3">
            <a:extLst>
              <a:ext uri="{FF2B5EF4-FFF2-40B4-BE49-F238E27FC236}">
                <a16:creationId xmlns:a16="http://schemas.microsoft.com/office/drawing/2014/main" id="{20CDDAFB-3967-4F30-8795-14CD45C07D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7"/>
          <a:stretch/>
        </p:blipFill>
        <p:spPr>
          <a:xfrm>
            <a:off x="5515232" y="2189292"/>
            <a:ext cx="4079682" cy="3460753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4542296-08A0-4D7D-B7F8-A2526F4D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58C6829-6E27-4B31-864C-1CE3B4F7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EF55647-8EE3-438E-900C-50A89FFA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4</a:t>
            </a:fld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0A03E19-424F-4900-8537-9CB82F262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35D4D55-EB9F-4541-9177-F5A672733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449" y="1595437"/>
            <a:ext cx="5504942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1FBD8AEC-CCBB-463E-9B85-D57443E4C6BA}"/>
              </a:ext>
            </a:extLst>
          </p:cNvPr>
          <p:cNvSpPr txBox="1"/>
          <p:nvPr/>
        </p:nvSpPr>
        <p:spPr>
          <a:xfrm>
            <a:off x="833597" y="1478854"/>
            <a:ext cx="994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Lokala identitet och turism, återbruk och cirkulär ekonomi</a:t>
            </a:r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FDB0759B-8C95-4757-96D0-052AD56E97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8148" y="488049"/>
            <a:ext cx="10255703" cy="7726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Ekonomiska, unika och miljömässiga värden</a:t>
            </a:r>
          </a:p>
        </p:txBody>
      </p:sp>
      <p:pic>
        <p:nvPicPr>
          <p:cNvPr id="15" name="Platshållare för innehåll 3">
            <a:extLst>
              <a:ext uri="{FF2B5EF4-FFF2-40B4-BE49-F238E27FC236}">
                <a16:creationId xmlns:a16="http://schemas.microsoft.com/office/drawing/2014/main" id="{FEE46BA5-D1E9-4BD0-A2FC-5F7E37EA0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7" y="2189293"/>
            <a:ext cx="4685467" cy="3460753"/>
          </a:xfrm>
          <a:prstGeom prst="rect">
            <a:avLst/>
          </a:prstGeom>
        </p:spPr>
      </p:pic>
      <p:pic>
        <p:nvPicPr>
          <p:cNvPr id="19" name="Bildobjekt 18" descr="En bild som visar utomhus, gata, vatten, byggnad&#10;&#10;Automatiskt genererad beskrivning">
            <a:extLst>
              <a:ext uri="{FF2B5EF4-FFF2-40B4-BE49-F238E27FC236}">
                <a16:creationId xmlns:a16="http://schemas.microsoft.com/office/drawing/2014/main" id="{F34A72A6-0C8F-48BF-A213-EC7F5E4946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5499" r="42834"/>
          <a:stretch/>
        </p:blipFill>
        <p:spPr>
          <a:xfrm>
            <a:off x="9524062" y="2125097"/>
            <a:ext cx="2038017" cy="3524948"/>
          </a:xfrm>
          <a:prstGeom prst="rect">
            <a:avLst/>
          </a:prstGeom>
        </p:spPr>
      </p:pic>
      <p:pic>
        <p:nvPicPr>
          <p:cNvPr id="2" name="Diagram 2">
            <a:extLst>
              <a:ext uri="{FF2B5EF4-FFF2-40B4-BE49-F238E27FC236}">
                <a16:creationId xmlns:a16="http://schemas.microsoft.com/office/drawing/2014/main" id="{152AEF16-B5DE-4873-8093-49D010A72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62" y="2781921"/>
            <a:ext cx="3792485" cy="227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 descr="En bild som visar gräs, utomhus, byggnad, hus&#10;&#10;Automatiskt genererad beskrivning">
            <a:extLst>
              <a:ext uri="{FF2B5EF4-FFF2-40B4-BE49-F238E27FC236}">
                <a16:creationId xmlns:a16="http://schemas.microsoft.com/office/drawing/2014/main" id="{83764637-7C61-4CF5-A666-6755821A3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4396" y="2189290"/>
            <a:ext cx="4519913" cy="3460752"/>
          </a:xfrm>
          <a:prstGeom prst="rect">
            <a:avLst/>
          </a:prstGeom>
        </p:spPr>
      </p:pic>
      <p:pic>
        <p:nvPicPr>
          <p:cNvPr id="16" name="Bildobjekt 5" descr="En bild som visar utomhus, himmel, byggnad, klippa&#10;&#10;Beskrivning genererad med mycket hög exakthet">
            <a:extLst>
              <a:ext uri="{FF2B5EF4-FFF2-40B4-BE49-F238E27FC236}">
                <a16:creationId xmlns:a16="http://schemas.microsoft.com/office/drawing/2014/main" id="{55D0F347-8A7B-4632-8B68-8F7C12E31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205" y="2152892"/>
            <a:ext cx="4775672" cy="347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C17D535-8BF8-4B9E-BC19-FC5D352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039F3A1-90E2-4518-A3DB-3818C053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5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84E94F0-8DCF-4A77-917A-D69DE7908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29" y="2201023"/>
            <a:ext cx="7262099" cy="336347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FCEDBF4-DC2D-4BA6-A9DC-6ECFFA809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4" y="1909942"/>
            <a:ext cx="4810909" cy="3639311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8E87D396-526D-46A5-B939-101A8371F53D}"/>
              </a:ext>
            </a:extLst>
          </p:cNvPr>
          <p:cNvSpPr txBox="1"/>
          <p:nvPr/>
        </p:nvSpPr>
        <p:spPr>
          <a:xfrm>
            <a:off x="1182429" y="766888"/>
            <a:ext cx="6925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/>
              <a:t>Sociala och demokratiska värden</a:t>
            </a:r>
          </a:p>
          <a:p>
            <a:r>
              <a:rPr lang="sv-SE" dirty="0"/>
              <a:t>Kunskap, förståelse, inkludering, integration</a:t>
            </a:r>
          </a:p>
        </p:txBody>
      </p:sp>
      <p:sp>
        <p:nvSpPr>
          <p:cNvPr id="21" name="Platshållare för sidfot 20">
            <a:extLst>
              <a:ext uri="{FF2B5EF4-FFF2-40B4-BE49-F238E27FC236}">
                <a16:creationId xmlns:a16="http://schemas.microsoft.com/office/drawing/2014/main" id="{1E54CA3F-E988-462C-BCC4-53F3E5CD2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pic>
        <p:nvPicPr>
          <p:cNvPr id="4" name="Bildobjekt 3" descr="En bild som visar person, utomhus, stående, personer&#10;&#10;Automatiskt genererad beskrivning">
            <a:extLst>
              <a:ext uri="{FF2B5EF4-FFF2-40B4-BE49-F238E27FC236}">
                <a16:creationId xmlns:a16="http://schemas.microsoft.com/office/drawing/2014/main" id="{64456299-7C96-4479-89DA-186E081AD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901" y="1909942"/>
            <a:ext cx="4852413" cy="36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6BE82DE-BF47-4DAE-98B2-7B7C3E642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0289" y="2949108"/>
            <a:ext cx="7299108" cy="2173874"/>
          </a:xfrm>
        </p:spPr>
        <p:txBody>
          <a:bodyPr numCol="2"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sv-SE" sz="1200" b="1" dirty="0"/>
              <a:t>Dagen syftar till att: 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sv-SE" sz="1200" dirty="0"/>
              <a:t>• Tydliggöra  allmänna förutsättningar och identifiera verktygen för ett gott bevarande med stöd i lagstiftning, lokala, regionala och nationella mål. 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sv-SE" sz="1200" dirty="0"/>
              <a:t>•Öka kunskap kring kulturmiljöarbetet som resurs och konkurrensfördel i samhällsplaneringen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sv-SE" sz="1200" dirty="0"/>
              <a:t>• Skapa samsyn för kulturmiljöarbetet över förvaltningsgränserna. Ansvar och roller. 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sv-SE" sz="1200" dirty="0"/>
              <a:t>• Arbeta i workshop kring frågor som är väsentliga för just din kommun.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sv-SE" sz="1200" dirty="0"/>
              <a:t> </a:t>
            </a:r>
          </a:p>
          <a:p>
            <a:pPr marL="182563">
              <a:lnSpc>
                <a:spcPct val="100000"/>
              </a:lnSpc>
              <a:spcBef>
                <a:spcPts val="500"/>
              </a:spcBef>
            </a:pPr>
            <a:endParaRPr lang="sv-SE" sz="1200" b="1" dirty="0"/>
          </a:p>
          <a:p>
            <a:pPr marL="182563">
              <a:lnSpc>
                <a:spcPct val="100000"/>
              </a:lnSpc>
              <a:spcBef>
                <a:spcPts val="500"/>
              </a:spcBef>
            </a:pPr>
            <a:endParaRPr lang="sv-SE" sz="1200" b="1" dirty="0"/>
          </a:p>
          <a:p>
            <a:pPr marL="182563">
              <a:lnSpc>
                <a:spcPct val="100000"/>
              </a:lnSpc>
              <a:spcBef>
                <a:spcPts val="500"/>
              </a:spcBef>
            </a:pPr>
            <a:endParaRPr lang="sv-SE" sz="1200" b="1" dirty="0"/>
          </a:p>
          <a:p>
            <a:pPr marL="182563">
              <a:lnSpc>
                <a:spcPct val="100000"/>
              </a:lnSpc>
              <a:spcBef>
                <a:spcPts val="500"/>
              </a:spcBef>
            </a:pPr>
            <a:r>
              <a:rPr lang="sv-SE" sz="1200" b="1" dirty="0"/>
              <a:t>Under dagen får ni veta om: </a:t>
            </a:r>
          </a:p>
          <a:p>
            <a:pPr marL="182563">
              <a:lnSpc>
                <a:spcPct val="100000"/>
              </a:lnSpc>
              <a:spcBef>
                <a:spcPts val="500"/>
              </a:spcBef>
            </a:pPr>
            <a:r>
              <a:rPr lang="sv-SE" sz="1200" dirty="0"/>
              <a:t>• Varför ska vi värna om kulturhistoriska värden?</a:t>
            </a:r>
          </a:p>
          <a:p>
            <a:pPr marL="182563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sv-SE" sz="1200" dirty="0"/>
              <a:t> Hur kan vi praktisera PBL i konkreta lovärenden och i </a:t>
            </a:r>
            <a:r>
              <a:rPr lang="sv-SE" sz="1200" dirty="0" err="1"/>
              <a:t>Dp</a:t>
            </a:r>
            <a:r>
              <a:rPr lang="sv-SE" sz="1200" dirty="0"/>
              <a:t>-arbete?</a:t>
            </a:r>
          </a:p>
          <a:p>
            <a:pPr marL="182563">
              <a:lnSpc>
                <a:spcPct val="100000"/>
              </a:lnSpc>
              <a:spcBef>
                <a:spcPts val="500"/>
              </a:spcBef>
            </a:pPr>
            <a:r>
              <a:rPr lang="sv-SE" sz="1200" dirty="0"/>
              <a:t>• Vilka verktyg som finns för att bevara och utveckla kulturmiljöer, i landskap och i bebyggelseområden?  </a:t>
            </a:r>
          </a:p>
          <a:p>
            <a:pPr marL="182563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sv-SE" sz="1200" dirty="0"/>
              <a:t> Hur vi gemensamt kan skapa mål och riktlinjer för ett gott kulturmiljöarbete.</a:t>
            </a:r>
          </a:p>
          <a:p>
            <a:pPr marL="182563">
              <a:lnSpc>
                <a:spcPct val="100000"/>
              </a:lnSpc>
              <a:spcBef>
                <a:spcPts val="500"/>
              </a:spcBef>
            </a:pPr>
            <a:r>
              <a:rPr lang="sv-SE" sz="1200" dirty="0"/>
              <a:t>• Vikten av aktuella kulturmiljöprogram och kunskapsunderlag. </a:t>
            </a:r>
          </a:p>
          <a:p>
            <a:pPr marL="182563">
              <a:lnSpc>
                <a:spcPct val="100000"/>
              </a:lnSpc>
              <a:spcBef>
                <a:spcPts val="500"/>
              </a:spcBef>
            </a:pPr>
            <a:endParaRPr lang="sv-SE" sz="1200" dirty="0"/>
          </a:p>
          <a:p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BD7745B-E810-4FE5-A200-1D3DA1FB1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Kulturmiljö som resurs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385F709-806C-4F91-954F-1F6F09E2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6</a:t>
            </a:fld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B59A06-4F86-423C-8054-DA25385A5B73}"/>
              </a:ext>
            </a:extLst>
          </p:cNvPr>
          <p:cNvSpPr/>
          <p:nvPr/>
        </p:nvSpPr>
        <p:spPr>
          <a:xfrm>
            <a:off x="894743" y="1360017"/>
            <a:ext cx="10055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Vad innebär det egentligen att värna kulturvärden och hur gör vi? </a:t>
            </a:r>
          </a:p>
          <a:p>
            <a:endParaRPr lang="sv-SE" sz="1600" dirty="0"/>
          </a:p>
          <a:p>
            <a:r>
              <a:rPr lang="sv-SE" sz="1600" dirty="0"/>
              <a:t>Vi på Västernorrlands museum erbjuder en kostnadsfri workshop för länets kommuner där vi tillsammans går igenom förutsättningar för ett gott kulturmiljöarbete i alla led samt identifierar kommunens behov och möjligheter. </a:t>
            </a:r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24FA1648-4326-4C66-802D-C97C7F3F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89" y="817717"/>
            <a:ext cx="8985600" cy="923331"/>
          </a:xfrm>
        </p:spPr>
        <p:txBody>
          <a:bodyPr/>
          <a:lstStyle/>
          <a:p>
            <a:r>
              <a:rPr lang="sv-SE" sz="3000" dirty="0"/>
              <a:t>Kulturmiljöworkshop  - Lokala kulturvärden </a:t>
            </a:r>
          </a:p>
        </p:txBody>
      </p:sp>
      <p:pic>
        <p:nvPicPr>
          <p:cNvPr id="2052" name="Picture 4" descr="Berättelser från Ådalen | Kramfors kommun">
            <a:extLst>
              <a:ext uri="{FF2B5EF4-FFF2-40B4-BE49-F238E27FC236}">
                <a16:creationId xmlns:a16="http://schemas.microsoft.com/office/drawing/2014/main" id="{D5C067BB-3C22-4ED3-B650-84C32266F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883" y="2745813"/>
            <a:ext cx="2274512" cy="31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98C07F2-EBEE-4E82-BBE5-B20CAE8ED461}"/>
              </a:ext>
            </a:extLst>
          </p:cNvPr>
          <p:cNvSpPr/>
          <p:nvPr/>
        </p:nvSpPr>
        <p:spPr>
          <a:xfrm>
            <a:off x="4389224" y="5924533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Erbjuds från och med hösten 2020!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0E3483F8-D513-4E0C-92B1-9941E2F4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442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97ABAE-4983-4176-B4EA-D1260602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55" y="529599"/>
            <a:ext cx="10231200" cy="840415"/>
          </a:xfrm>
        </p:spPr>
        <p:txBody>
          <a:bodyPr anchor="b">
            <a:normAutofit/>
          </a:bodyPr>
          <a:lstStyle/>
          <a:p>
            <a:r>
              <a:rPr lang="sv-SE" dirty="0"/>
              <a:t>Rådgivning i bygg- och planeringsfrågor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E8324FE-5156-49ED-8277-43FF248A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81556" y="5924533"/>
            <a:ext cx="643619" cy="239529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2020-09-11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5DF8A16-545E-4406-ACA1-6F50FCCC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2162" y="5924533"/>
            <a:ext cx="4995977" cy="239529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Kulturmiljö som resurs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7A3D38-631D-46F4-900D-C6141A32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0575" y="5924533"/>
            <a:ext cx="276678" cy="239529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E8645303-2AAE-45D1-913A-B06AE6474513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D9DCFB6-E592-4CF5-B845-9FFF93186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43050"/>
            <a:ext cx="5029200" cy="4381483"/>
          </a:xfrm>
        </p:spPr>
        <p:txBody>
          <a:bodyPr/>
          <a:lstStyle/>
          <a:p>
            <a:pPr marL="0" indent="0">
              <a:buNone/>
            </a:pPr>
            <a:r>
              <a:rPr lang="sv-SE" sz="1600" dirty="0"/>
              <a:t>Västernorrlands museum erbjuder regelbundna rådgivningstillfällen ute i kommunerna</a:t>
            </a:r>
          </a:p>
          <a:p>
            <a:pPr marL="0" indent="0">
              <a:buNone/>
            </a:pPr>
            <a:r>
              <a:rPr lang="sv-SE" sz="1500" dirty="0"/>
              <a:t>Syfte:</a:t>
            </a:r>
          </a:p>
          <a:p>
            <a:r>
              <a:rPr lang="sv-SE" sz="1500" dirty="0"/>
              <a:t> att stötta handläggare och kulturarbetare i arbetet med att värna kulturvärden i plan-  lov-  och byggprocessen.  Hur praktiseras lagen för att värna kulturvärden?</a:t>
            </a:r>
          </a:p>
          <a:p>
            <a:r>
              <a:rPr lang="sv-SE" sz="1500" dirty="0"/>
              <a:t>Att skapa tillfällen för kunskapsöverföring och samverkan mellan kommunerna. Visa goda exempel och dela erfarenheter.</a:t>
            </a:r>
          </a:p>
          <a:p>
            <a:r>
              <a:rPr lang="sv-SE" sz="1500" dirty="0"/>
              <a:t>Öka kunskap kring de lokala kulturmiljöerna.</a:t>
            </a:r>
          </a:p>
          <a:p>
            <a:r>
              <a:rPr lang="sv-SE" sz="1500" dirty="0"/>
              <a:t>Vara remissinstans för särskilda ärenden.</a:t>
            </a:r>
          </a:p>
          <a:p>
            <a:r>
              <a:rPr lang="sv-SE" sz="1500" dirty="0"/>
              <a:t>Fungera som beställarstöd inför antikvariska utredningar.</a:t>
            </a:r>
          </a:p>
        </p:txBody>
      </p:sp>
      <p:pic>
        <p:nvPicPr>
          <p:cNvPr id="9" name="Bildobjekt 8" descr="En bild som visar byggnad, utomhus, stor, sitter&#10;&#10;Automatiskt genererad beskrivning">
            <a:extLst>
              <a:ext uri="{FF2B5EF4-FFF2-40B4-BE49-F238E27FC236}">
                <a16:creationId xmlns:a16="http://schemas.microsoft.com/office/drawing/2014/main" id="{D739EB74-CB69-4FA4-90B2-BBE51D170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7839" y="2142987"/>
            <a:ext cx="4021075" cy="402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61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/>
          </p:cNvSpPr>
          <p:nvPr/>
        </p:nvSpPr>
        <p:spPr>
          <a:xfrm>
            <a:off x="1095078" y="469034"/>
            <a:ext cx="10132175" cy="109500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Ismagasinet</a:t>
            </a:r>
            <a:endParaRPr lang="sv-SE" dirty="0"/>
          </a:p>
          <a:p>
            <a:r>
              <a:rPr lang="sv-SE" sz="2100" b="0" i="1" dirty="0"/>
              <a:t>Samtal och dialog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0A2B7B81-8391-4DD1-9D83-EA2CBE46880B}"/>
              </a:ext>
            </a:extLst>
          </p:cNvPr>
          <p:cNvSpPr/>
          <p:nvPr/>
        </p:nvSpPr>
        <p:spPr>
          <a:xfrm>
            <a:off x="1814977" y="2672916"/>
            <a:ext cx="2160240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3B749F2-226B-45C8-8312-D0A6B2BC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4" y="1716083"/>
            <a:ext cx="3564764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F713EAB-5F70-44C1-BD0F-88596EC06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2" t="10085" r="12808" b="4488"/>
          <a:stretch/>
        </p:blipFill>
        <p:spPr bwMode="auto">
          <a:xfrm>
            <a:off x="4790448" y="1716083"/>
            <a:ext cx="6178761" cy="395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E490331-EFD9-4760-94FE-29F8D1854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2020-09-11</a:t>
            </a:r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1A3F5800-F9FC-4533-8204-067EBD8D2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Kulturmiljö som resurs</a:t>
            </a:r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AB7C24A4-FCB8-4029-AB06-AAB7C4B7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8</a:t>
            </a:fld>
            <a:endParaRPr lang="sv-SE" dirty="0"/>
          </a:p>
        </p:txBody>
      </p:sp>
      <p:pic>
        <p:nvPicPr>
          <p:cNvPr id="3078" name="Picture 6" descr="Flygfoton över Grönborg och Åkroken, Västermalm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54" y="3109936"/>
            <a:ext cx="3583313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07. Kulturmiljövård\01. Expertinstans kulturmiljöärenden\Besiktningsprotokoll\2018\Förrådet 8 2018\IMG_30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581" y="4506988"/>
            <a:ext cx="1557137" cy="116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F6B42FC6-6B15-43E0-8B09-1D1C08F9E2CC}"/>
              </a:ext>
            </a:extLst>
          </p:cNvPr>
          <p:cNvSpPr txBox="1"/>
          <p:nvPr/>
        </p:nvSpPr>
        <p:spPr>
          <a:xfrm>
            <a:off x="4992914" y="579473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000" i="1" dirty="0">
                <a:latin typeface="+mj-lt"/>
              </a:rPr>
              <a:t>Fasadgestaltning Catrin Andersson</a:t>
            </a:r>
          </a:p>
        </p:txBody>
      </p:sp>
    </p:spTree>
    <p:extLst>
      <p:ext uri="{BB962C8B-B14F-4D97-AF65-F5344CB8AC3E}">
        <p14:creationId xmlns:p14="http://schemas.microsoft.com/office/powerpoint/2010/main" val="182262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99D56951-10A3-48F8-AB7E-C2820ADBD4FB}"/>
              </a:ext>
            </a:extLst>
          </p:cNvPr>
          <p:cNvSpPr txBox="1"/>
          <p:nvPr/>
        </p:nvSpPr>
        <p:spPr>
          <a:xfrm>
            <a:off x="981055" y="529599"/>
            <a:ext cx="10231200" cy="84041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v-SE" sz="3000" b="1" kern="1200">
                <a:latin typeface="+mj-lt"/>
                <a:ea typeface="+mj-ea"/>
                <a:cs typeface="+mj-cs"/>
              </a:rPr>
              <a:t>Samarbeten på gång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942E539-7670-4C00-AF6E-CDE0D9F97A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81556" y="5924533"/>
            <a:ext cx="643619" cy="239529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>
                <a:latin typeface="+mn-lt"/>
                <a:ea typeface="+mn-ea"/>
                <a:cs typeface="+mn-cs"/>
              </a:rPr>
              <a:t>2020-09-11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78800B0-FF05-45EB-9F13-317EBDDD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2162" y="5924533"/>
            <a:ext cx="4995977" cy="239529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>
                <a:latin typeface="+mn-lt"/>
                <a:ea typeface="+mn-ea"/>
                <a:cs typeface="+mn-cs"/>
              </a:rPr>
              <a:t>Kulturmiljö som resurs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B10E473-499D-4393-936E-AE147F1D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0575" y="5924533"/>
            <a:ext cx="276678" cy="239529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E8645303-2AAE-45D1-913A-B06AE6474513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FA29AC31-4BAD-4442-9ABF-AF0684E49D89}"/>
              </a:ext>
            </a:extLst>
          </p:cNvPr>
          <p:cNvSpPr txBox="1">
            <a:spLocks/>
          </p:cNvSpPr>
          <p:nvPr/>
        </p:nvSpPr>
        <p:spPr>
          <a:xfrm>
            <a:off x="971550" y="1543050"/>
            <a:ext cx="5029200" cy="40428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>
              <a:lnSpc>
                <a:spcPct val="100000"/>
              </a:lnSpc>
            </a:pPr>
            <a:r>
              <a:rPr lang="sv-SE" sz="1700" dirty="0"/>
              <a:t>Rådgivning , workshop och kulturmiljöutbildning.</a:t>
            </a:r>
          </a:p>
          <a:p>
            <a:pPr marL="342900">
              <a:lnSpc>
                <a:spcPct val="100000"/>
              </a:lnSpc>
            </a:pPr>
            <a:r>
              <a:rPr lang="sv-SE" sz="1700" dirty="0"/>
              <a:t>Kommunseminarium 2 ggr/år. </a:t>
            </a:r>
            <a:r>
              <a:rPr lang="sv-SE" sz="1700" dirty="0" err="1"/>
              <a:t>Lst</a:t>
            </a:r>
            <a:r>
              <a:rPr lang="sv-SE" sz="1700" dirty="0"/>
              <a:t> och Region</a:t>
            </a:r>
          </a:p>
          <a:p>
            <a:pPr marL="342900">
              <a:lnSpc>
                <a:spcPct val="100000"/>
              </a:lnSpc>
            </a:pPr>
            <a:r>
              <a:rPr lang="sv-SE" sz="1700" dirty="0"/>
              <a:t>Plats, identitet och kulturarv –  </a:t>
            </a:r>
            <a:r>
              <a:rPr lang="sv-SE" sz="1700" dirty="0" err="1"/>
              <a:t>Maland</a:t>
            </a:r>
            <a:r>
              <a:rPr lang="sv-SE" sz="1700" dirty="0"/>
              <a:t>/Sundsbruk i Sundsvall. Sundsvall kommun</a:t>
            </a:r>
          </a:p>
          <a:p>
            <a:pPr marL="342900">
              <a:lnSpc>
                <a:spcPct val="100000"/>
              </a:lnSpc>
            </a:pPr>
            <a:r>
              <a:rPr lang="sv-SE" sz="1700" dirty="0"/>
              <a:t>Fäbodar i länet. Samarbetsprojekt med Länsstyrelsen i Västernorrland. Fäboden i lokal kulturmiljöutveckling</a:t>
            </a:r>
          </a:p>
          <a:p>
            <a:pPr marL="342900">
              <a:lnSpc>
                <a:spcPct val="100000"/>
              </a:lnSpc>
            </a:pPr>
            <a:r>
              <a:rPr lang="sv-SE" sz="1700" dirty="0"/>
              <a:t>ÖP-arbete Härnösands kommun</a:t>
            </a:r>
          </a:p>
          <a:p>
            <a:pPr marL="342900">
              <a:lnSpc>
                <a:spcPct val="100000"/>
              </a:lnSpc>
            </a:pPr>
            <a:r>
              <a:rPr lang="sv-SE" sz="1700" dirty="0"/>
              <a:t>Byggnadsvård på Murberget, samverkan med utbildningsinstanser i länet.</a:t>
            </a:r>
          </a:p>
          <a:p>
            <a:pPr marL="342900">
              <a:lnSpc>
                <a:spcPct val="100000"/>
              </a:lnSpc>
            </a:pPr>
            <a:r>
              <a:rPr lang="sv-SE" sz="1700" dirty="0"/>
              <a:t>Projektidé- Energieffektivisering och uppvärmning av kulturbyggnader. </a:t>
            </a:r>
          </a:p>
          <a:p>
            <a:pPr marL="114300">
              <a:lnSpc>
                <a:spcPct val="100000"/>
              </a:lnSpc>
            </a:pPr>
            <a:endParaRPr lang="sv-SE" sz="1700" dirty="0"/>
          </a:p>
          <a:p>
            <a:pPr>
              <a:lnSpc>
                <a:spcPct val="100000"/>
              </a:lnSpc>
            </a:pPr>
            <a:endParaRPr lang="sv-SE" sz="1700" dirty="0"/>
          </a:p>
          <a:p>
            <a:pPr>
              <a:lnSpc>
                <a:spcPct val="100000"/>
              </a:lnSpc>
            </a:pPr>
            <a:endParaRPr lang="sv-SE" sz="1700" dirty="0"/>
          </a:p>
        </p:txBody>
      </p:sp>
      <p:pic>
        <p:nvPicPr>
          <p:cNvPr id="9" name="Bildobjekt 8" descr="En bild som visar utomhus, gräs, fält, tåg&#10;&#10;Automatiskt genererad beskrivning">
            <a:extLst>
              <a:ext uri="{FF2B5EF4-FFF2-40B4-BE49-F238E27FC236}">
                <a16:creationId xmlns:a16="http://schemas.microsoft.com/office/drawing/2014/main" id="{D9AB1C3C-234C-4ABB-A5C8-4F9849369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9" r="14138"/>
          <a:stretch/>
        </p:blipFill>
        <p:spPr>
          <a:xfrm>
            <a:off x="6184900" y="1543050"/>
            <a:ext cx="5029200" cy="404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727433"/>
      </p:ext>
    </p:extLst>
  </p:cSld>
  <p:clrMapOvr>
    <a:masterClrMapping/>
  </p:clrMapOvr>
</p:sld>
</file>

<file path=ppt/theme/theme1.xml><?xml version="1.0" encoding="utf-8"?>
<a:theme xmlns:a="http://schemas.openxmlformats.org/drawingml/2006/main" name="Västernorrlands Museum">
  <a:themeElements>
    <a:clrScheme name="Västernorrlands Museum_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F585F"/>
      </a:accent1>
      <a:accent2>
        <a:srgbClr val="65CFE9"/>
      </a:accent2>
      <a:accent3>
        <a:srgbClr val="002776"/>
      </a:accent3>
      <a:accent4>
        <a:srgbClr val="FFACAF"/>
      </a:accent4>
      <a:accent5>
        <a:srgbClr val="024E43"/>
      </a:accent5>
      <a:accent6>
        <a:srgbClr val="B0E7F3"/>
      </a:accent6>
      <a:hlink>
        <a:srgbClr val="002776"/>
      </a:hlink>
      <a:folHlink>
        <a:srgbClr val="FF585F"/>
      </a:folHlink>
    </a:clrScheme>
    <a:fontScheme name="Västernorrlands Museum_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ästernorrlands museum.potx" id="{B7EF1F92-0B3D-4DB4-A038-547C517ACF8E}" vid="{72A92B47-98C8-4566-A533-7DAB739D0C41}"/>
    </a:ext>
  </a:extLst>
</a:theme>
</file>

<file path=ppt/theme/theme2.xml><?xml version="1.0" encoding="utf-8"?>
<a:theme xmlns:a="http://schemas.openxmlformats.org/drawingml/2006/main" name="Office-tema">
  <a:themeElements>
    <a:clrScheme name="Västernorrlands Museum_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F585F"/>
      </a:accent1>
      <a:accent2>
        <a:srgbClr val="65CFE9"/>
      </a:accent2>
      <a:accent3>
        <a:srgbClr val="002776"/>
      </a:accent3>
      <a:accent4>
        <a:srgbClr val="FFACAF"/>
      </a:accent4>
      <a:accent5>
        <a:srgbClr val="024E43"/>
      </a:accent5>
      <a:accent6>
        <a:srgbClr val="B0E7F3"/>
      </a:accent6>
      <a:hlink>
        <a:srgbClr val="002776"/>
      </a:hlink>
      <a:folHlink>
        <a:srgbClr val="FF585F"/>
      </a:folHlink>
    </a:clrScheme>
    <a:fontScheme name="Västernorrlands Museum_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Västernorrlands Museum_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F585F"/>
      </a:accent1>
      <a:accent2>
        <a:srgbClr val="65CFE9"/>
      </a:accent2>
      <a:accent3>
        <a:srgbClr val="002776"/>
      </a:accent3>
      <a:accent4>
        <a:srgbClr val="FFACAF"/>
      </a:accent4>
      <a:accent5>
        <a:srgbClr val="024E43"/>
      </a:accent5>
      <a:accent6>
        <a:srgbClr val="B0E7F3"/>
      </a:accent6>
      <a:hlink>
        <a:srgbClr val="002776"/>
      </a:hlink>
      <a:folHlink>
        <a:srgbClr val="FF585F"/>
      </a:folHlink>
    </a:clrScheme>
    <a:fontScheme name="Västernorrlands Museum_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7E9E333B486304FB0184BD01527798A" ma:contentTypeVersion="11" ma:contentTypeDescription="Skapa ett nytt dokument." ma:contentTypeScope="" ma:versionID="77c39767aa0bd43be4ea3bd9d36f5854">
  <xsd:schema xmlns:xsd="http://www.w3.org/2001/XMLSchema" xmlns:xs="http://www.w3.org/2001/XMLSchema" xmlns:p="http://schemas.microsoft.com/office/2006/metadata/properties" xmlns:ns3="804ea24c-79d7-4e21-83cf-b43ca87806d0" xmlns:ns4="514fc8fd-1418-414f-a213-dcd088f180cc" targetNamespace="http://schemas.microsoft.com/office/2006/metadata/properties" ma:root="true" ma:fieldsID="8bdf158247523252df71cc43f3c6162f" ns3:_="" ns4:_="">
    <xsd:import namespace="804ea24c-79d7-4e21-83cf-b43ca87806d0"/>
    <xsd:import namespace="514fc8fd-1418-414f-a213-dcd088f180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4ea24c-79d7-4e21-83cf-b43ca8780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fc8fd-1418-414f-a213-dcd088f180c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CB0590-A2A2-48F2-A614-105988A65906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514fc8fd-1418-414f-a213-dcd088f180cc"/>
    <ds:schemaRef ds:uri="http://schemas.microsoft.com/office/infopath/2007/PartnerControls"/>
    <ds:schemaRef ds:uri="804ea24c-79d7-4e21-83cf-b43ca87806d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1962E52-7662-4ABD-9B25-E653CF063C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4A0D59-291A-4582-8D03-8FFCA0A6C2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4ea24c-79d7-4e21-83cf-b43ca87806d0"/>
    <ds:schemaRef ds:uri="514fc8fd-1418-414f-a213-dcd088f180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1214</Words>
  <Application>Microsoft Office PowerPoint</Application>
  <PresentationFormat>Bredbild</PresentationFormat>
  <Paragraphs>162</Paragraphs>
  <Slides>10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Arial</vt:lpstr>
      <vt:lpstr>Calibri</vt:lpstr>
      <vt:lpstr>Georgia</vt:lpstr>
      <vt:lpstr>Myriad Pro</vt:lpstr>
      <vt:lpstr>Västernorrlands Museum</vt:lpstr>
      <vt:lpstr>PowerPoint-presentation</vt:lpstr>
      <vt:lpstr>Nationella kulturmiljömål </vt:lpstr>
      <vt:lpstr>Kulturmiljö som resurs</vt:lpstr>
      <vt:lpstr>Ekonomiska, unika och miljömässiga värden</vt:lpstr>
      <vt:lpstr>PowerPoint-presentation</vt:lpstr>
      <vt:lpstr>Kulturmiljöworkshop  - Lokala kulturvärden </vt:lpstr>
      <vt:lpstr>Rådgivning i bygg- och planeringsfrågor</vt:lpstr>
      <vt:lpstr>PowerPoint-presentation</vt:lpstr>
      <vt:lpstr>PowerPoint-presentation</vt:lpstr>
      <vt:lpstr>Kontaktuppgifter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Johanna Ulfsdotter</dc:creator>
  <cp:lastModifiedBy>Johanna Ulfsdotter</cp:lastModifiedBy>
  <cp:revision>5</cp:revision>
  <cp:lastPrinted>2020-09-10T12:04:47Z</cp:lastPrinted>
  <dcterms:created xsi:type="dcterms:W3CDTF">2020-09-10T10:40:21Z</dcterms:created>
  <dcterms:modified xsi:type="dcterms:W3CDTF">2020-09-11T05:57:20Z</dcterms:modified>
</cp:coreProperties>
</file>